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58" r:id="rId7"/>
    <p:sldId id="268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59" r:id="rId16"/>
    <p:sldId id="260" r:id="rId17"/>
    <p:sldId id="273" r:id="rId18"/>
    <p:sldId id="261" r:id="rId1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04.05.2019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04.05.2019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04.05.2019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04.05.2019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04.05.2019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04.05.2019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04.05.2019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04.05.2019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04.05.2019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04.05.2019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04.05.2019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04.05.2019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 smtClean="0"/>
              <a:t>Jan Hus, husitství</a:t>
            </a:r>
            <a:endParaRPr lang="cs-CZ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260648"/>
            <a:ext cx="8363272" cy="5865515"/>
          </a:xfrm>
        </p:spPr>
        <p:txBody>
          <a:bodyPr/>
          <a:lstStyle/>
          <a:p>
            <a:pPr>
              <a:buNone/>
            </a:pPr>
            <a:r>
              <a:rPr lang="cs-CZ" b="1" dirty="0" smtClean="0"/>
              <a:t>Jan Hus</a:t>
            </a:r>
          </a:p>
          <a:p>
            <a:pPr marL="514350" indent="-514350"/>
            <a:r>
              <a:rPr lang="cs-CZ" sz="2800" b="1" dirty="0" smtClean="0"/>
              <a:t>kritik katolické církve – zejména prodeje odpustků (od roku 1412), oblíbený kazatel v Betlémské kapli</a:t>
            </a:r>
          </a:p>
          <a:p>
            <a:pPr marL="514350" indent="-514350"/>
            <a:r>
              <a:rPr lang="cs-CZ" sz="2800" b="1" dirty="0" smtClean="0"/>
              <a:t>za vlády Václava IV.</a:t>
            </a:r>
          </a:p>
          <a:p>
            <a:pPr marL="514350" indent="-514350"/>
            <a:r>
              <a:rPr lang="cs-CZ" sz="2800" b="1" dirty="0" smtClean="0"/>
              <a:t>rektor Karlovy univerzity</a:t>
            </a:r>
          </a:p>
          <a:p>
            <a:pPr marL="514350" indent="-514350"/>
            <a:r>
              <a:rPr lang="cs-CZ" sz="2800" b="1" dirty="0" smtClean="0"/>
              <a:t>uvržen do </a:t>
            </a:r>
            <a:r>
              <a:rPr lang="cs-CZ" sz="2800" b="1" dirty="0" smtClean="0"/>
              <a:t>klatby</a:t>
            </a:r>
            <a:r>
              <a:rPr lang="cs-CZ" sz="2800" dirty="0" smtClean="0"/>
              <a:t>, odchod na venkov</a:t>
            </a:r>
            <a:endParaRPr lang="cs-CZ" sz="2800" dirty="0" smtClean="0"/>
          </a:p>
          <a:p>
            <a:pPr marL="514350" indent="-514350"/>
            <a:r>
              <a:rPr lang="cs-CZ" sz="2800" b="1" dirty="0" smtClean="0"/>
              <a:t>upálen jako kacíř 6. července 1415 v Kostnici</a:t>
            </a:r>
            <a:endParaRPr lang="cs-CZ" sz="2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3683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cs-CZ" sz="2600" dirty="0" smtClean="0"/>
              <a:t>kaple Betlémská </a:t>
            </a:r>
          </a:p>
        </p:txBody>
      </p:sp>
      <p:pic>
        <p:nvPicPr>
          <p:cNvPr id="6147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8175" y="1268413"/>
            <a:ext cx="5106988" cy="3833812"/>
          </a:xfrm>
          <a:noFill/>
        </p:spPr>
      </p:pic>
      <p:sp>
        <p:nvSpPr>
          <p:cNvPr id="5" name="Obdélník 4"/>
          <p:cNvSpPr/>
          <p:nvPr/>
        </p:nvSpPr>
        <p:spPr>
          <a:xfrm>
            <a:off x="1619250" y="5734050"/>
            <a:ext cx="5689600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cs-CZ" sz="1600" dirty="0">
                <a:latin typeface="+mn-lt"/>
              </a:rPr>
              <a:t>http://cs.wikipedia.org/wiki/Betl%C3%A9msk%C3%A1_kaple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3"/>
          <p:cNvSpPr>
            <a:spLocks noGrp="1"/>
          </p:cNvSpPr>
          <p:nvPr>
            <p:ph type="title"/>
          </p:nvPr>
        </p:nvSpPr>
        <p:spPr>
          <a:xfrm>
            <a:off x="0" y="1844675"/>
            <a:ext cx="3924300" cy="7270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cs-CZ" sz="2800" dirty="0" smtClean="0"/>
              <a:t>Kozí Hrádek (</a:t>
            </a:r>
            <a:r>
              <a:rPr lang="cs-CZ" sz="2800" dirty="0" err="1" smtClean="0"/>
              <a:t>Táborsko</a:t>
            </a:r>
            <a:r>
              <a:rPr lang="cs-CZ" sz="2800" dirty="0" smtClean="0"/>
              <a:t>)</a:t>
            </a:r>
            <a:br>
              <a:rPr lang="cs-CZ" sz="2800" dirty="0" smtClean="0"/>
            </a:br>
            <a:r>
              <a:rPr lang="cs-CZ" sz="2800" dirty="0" smtClean="0"/>
              <a:t> </a:t>
            </a:r>
            <a:r>
              <a:rPr lang="cs-CZ" sz="1600" dirty="0" smtClean="0"/>
              <a:t>http://www.</a:t>
            </a:r>
            <a:r>
              <a:rPr lang="cs-CZ" sz="1600" dirty="0" err="1" smtClean="0"/>
              <a:t>jiznicechy.org</a:t>
            </a:r>
            <a:r>
              <a:rPr lang="cs-CZ" sz="1600" dirty="0" smtClean="0"/>
              <a:t>/</a:t>
            </a:r>
            <a:r>
              <a:rPr lang="cs-CZ" sz="1600" dirty="0" err="1" smtClean="0"/>
              <a:t>cz</a:t>
            </a:r>
            <a:r>
              <a:rPr lang="cs-CZ" sz="1600" dirty="0" smtClean="0"/>
              <a:t>/index.</a:t>
            </a:r>
            <a:r>
              <a:rPr lang="cs-CZ" sz="1600" dirty="0" err="1" smtClean="0"/>
              <a:t>php</a:t>
            </a:r>
            <a:r>
              <a:rPr lang="cs-CZ" sz="1600" dirty="0" smtClean="0"/>
              <a:t>?</a:t>
            </a:r>
            <a:r>
              <a:rPr lang="cs-CZ" sz="1600" dirty="0" err="1" smtClean="0"/>
              <a:t>path</a:t>
            </a:r>
            <a:r>
              <a:rPr lang="cs-CZ" sz="1600" dirty="0" smtClean="0"/>
              <a:t>=hrad/</a:t>
            </a:r>
            <a:r>
              <a:rPr lang="cs-CZ" sz="1600" dirty="0" err="1" smtClean="0"/>
              <a:t>kozihrad.htm</a:t>
            </a:r>
            <a:r>
              <a:rPr lang="cs-CZ" sz="1600" dirty="0" smtClean="0"/>
              <a:t> </a:t>
            </a:r>
            <a:r>
              <a:rPr lang="cs-CZ" sz="2800" b="1" dirty="0" smtClean="0"/>
              <a:t/>
            </a:r>
            <a:br>
              <a:rPr lang="cs-CZ" sz="2800" b="1" dirty="0" smtClean="0"/>
            </a:br>
            <a:endParaRPr lang="cs-CZ" sz="2800" b="1" dirty="0" smtClean="0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5750" y="3141663"/>
            <a:ext cx="4618038" cy="3459162"/>
          </a:xfrm>
          <a:noFill/>
        </p:spPr>
      </p:pic>
      <p:sp>
        <p:nvSpPr>
          <p:cNvPr id="5" name="Obdélník 4"/>
          <p:cNvSpPr/>
          <p:nvPr/>
        </p:nvSpPr>
        <p:spPr>
          <a:xfrm>
            <a:off x="5435600" y="3500438"/>
            <a:ext cx="3457575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cs-CZ" sz="2800" dirty="0">
                <a:latin typeface="+mn-lt"/>
              </a:rPr>
              <a:t>Krakovec (Rakovnicko)</a:t>
            </a:r>
          </a:p>
          <a:p>
            <a:pPr algn="ctr">
              <a:defRPr/>
            </a:pPr>
            <a:r>
              <a:rPr lang="cs-CZ" sz="1600" dirty="0">
                <a:latin typeface="+mn-lt"/>
              </a:rPr>
              <a:t>http://www.krakovec.</a:t>
            </a:r>
            <a:r>
              <a:rPr lang="cs-CZ" sz="1600" dirty="0" err="1">
                <a:latin typeface="+mn-lt"/>
              </a:rPr>
              <a:t>cz</a:t>
            </a:r>
            <a:r>
              <a:rPr lang="cs-CZ" sz="1600" dirty="0">
                <a:latin typeface="+mn-lt"/>
              </a:rPr>
              <a:t>/historie.</a:t>
            </a:r>
            <a:r>
              <a:rPr lang="cs-CZ" sz="1600" dirty="0" err="1">
                <a:latin typeface="+mn-lt"/>
              </a:rPr>
              <a:t>htm</a:t>
            </a:r>
            <a:endParaRPr lang="cs-CZ" sz="1600" dirty="0">
              <a:latin typeface="+mn-lt"/>
            </a:endParaRPr>
          </a:p>
        </p:txBody>
      </p:sp>
      <p:pic>
        <p:nvPicPr>
          <p:cNvPr id="9221" name="Zástupný symbol pro obsah 6" descr="histor_02.gif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92725" y="620713"/>
            <a:ext cx="3576638" cy="268287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54050"/>
          </a:xfrm>
        </p:spPr>
        <p:txBody>
          <a:bodyPr/>
          <a:lstStyle/>
          <a:p>
            <a:pPr eaLnBrk="1" hangingPunct="1"/>
            <a:r>
              <a:rPr lang="cs-CZ" sz="3200" b="1" smtClean="0"/>
              <a:t>Kostnice / Konstanz  </a:t>
            </a:r>
            <a:r>
              <a:rPr lang="cs-CZ" sz="2400" b="1" smtClean="0"/>
              <a:t>na březích Bodamského jezera</a:t>
            </a:r>
          </a:p>
        </p:txBody>
      </p:sp>
      <p:pic>
        <p:nvPicPr>
          <p:cNvPr id="10243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5750" y="1143000"/>
            <a:ext cx="4991100" cy="3462338"/>
          </a:xfrm>
          <a:noFill/>
        </p:spPr>
      </p:pic>
      <p:pic>
        <p:nvPicPr>
          <p:cNvPr id="10244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572125" y="2143125"/>
            <a:ext cx="3103563" cy="3878263"/>
          </a:xfrm>
          <a:noFill/>
        </p:spPr>
      </p:pic>
      <p:sp>
        <p:nvSpPr>
          <p:cNvPr id="5" name="Obdélník 4"/>
          <p:cNvSpPr/>
          <p:nvPr/>
        </p:nvSpPr>
        <p:spPr>
          <a:xfrm>
            <a:off x="5508625" y="6165850"/>
            <a:ext cx="3490913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cs-CZ" sz="1600" dirty="0">
                <a:latin typeface="+mn-lt"/>
              </a:rPr>
              <a:t>http://cs.wikipedia.org/wiki/Kostnice_%28m%C4%9Bsto%29</a:t>
            </a:r>
          </a:p>
        </p:txBody>
      </p:sp>
      <p:sp>
        <p:nvSpPr>
          <p:cNvPr id="6" name="Obdélník 5"/>
          <p:cNvSpPr/>
          <p:nvPr/>
        </p:nvSpPr>
        <p:spPr>
          <a:xfrm>
            <a:off x="468313" y="4797425"/>
            <a:ext cx="457200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cs-CZ" sz="1600" dirty="0">
                <a:latin typeface="+mn-lt"/>
              </a:rPr>
              <a:t>http://cs.wikipedia.org/wiki/Soubor:Kostnice,_pametn%C3%AD_deska_Jana_Husa.jpg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260648"/>
            <a:ext cx="8352928" cy="626469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cs-CZ" b="1" dirty="0" smtClean="0"/>
              <a:t>Začátek revoluce</a:t>
            </a:r>
          </a:p>
          <a:p>
            <a:r>
              <a:rPr lang="cs-CZ" sz="2800" b="1" dirty="0" smtClean="0"/>
              <a:t>první pražská defenestrace 1419 </a:t>
            </a:r>
            <a:r>
              <a:rPr lang="cs-CZ" sz="2800" dirty="0" smtClean="0"/>
              <a:t>(novoměstská radnice na Karlově náměstí</a:t>
            </a:r>
            <a:r>
              <a:rPr lang="cs-CZ" sz="2800" dirty="0" smtClean="0"/>
              <a:t>)</a:t>
            </a:r>
          </a:p>
          <a:p>
            <a:r>
              <a:rPr lang="cs-CZ" sz="2800" dirty="0" smtClean="0"/>
              <a:t>16. srpna </a:t>
            </a:r>
            <a:r>
              <a:rPr lang="cs-CZ" sz="2800" b="1" dirty="0" smtClean="0"/>
              <a:t>1419</a:t>
            </a:r>
            <a:r>
              <a:rPr lang="cs-CZ" sz="2800" dirty="0" smtClean="0"/>
              <a:t> </a:t>
            </a:r>
            <a:r>
              <a:rPr lang="cs-CZ" sz="2800" b="1" dirty="0" smtClean="0"/>
              <a:t>umírá </a:t>
            </a:r>
            <a:r>
              <a:rPr lang="cs-CZ" sz="2800" b="1" dirty="0" smtClean="0"/>
              <a:t>Václav IV. </a:t>
            </a:r>
            <a:r>
              <a:rPr lang="cs-CZ" sz="2800" dirty="0" smtClean="0"/>
              <a:t>– údajně po oznámení o defenestraci, ve skutečnosti o něco později </a:t>
            </a:r>
            <a:r>
              <a:rPr lang="cs-CZ" sz="2800" dirty="0" smtClean="0"/>
              <a:t>neměl </a:t>
            </a:r>
            <a:r>
              <a:rPr lang="cs-CZ" sz="2800" dirty="0" smtClean="0"/>
              <a:t>dědice, </a:t>
            </a:r>
            <a:r>
              <a:rPr lang="cs-CZ" sz="2800" b="1" dirty="0" smtClean="0"/>
              <a:t>nástupcem mladší bratr Zikmund </a:t>
            </a:r>
            <a:r>
              <a:rPr lang="cs-CZ" sz="2800" b="1" dirty="0" smtClean="0"/>
              <a:t>Lucemburský</a:t>
            </a:r>
            <a:endParaRPr lang="cs-CZ" sz="2800" dirty="0" smtClean="0"/>
          </a:p>
          <a:p>
            <a:r>
              <a:rPr lang="cs-CZ" sz="2800" b="1" dirty="0" smtClean="0"/>
              <a:t>1420 vybudován Tábor, táborité</a:t>
            </a:r>
          </a:p>
          <a:p>
            <a:r>
              <a:rPr lang="cs-CZ" sz="2800" b="1" dirty="0" smtClean="0"/>
              <a:t>vojenští velitelé Jan Žižka, po jeho smrti 1424 Prokop Holý</a:t>
            </a:r>
          </a:p>
          <a:p>
            <a:r>
              <a:rPr lang="cs-CZ" sz="2800" b="1" dirty="0" smtClean="0"/>
              <a:t>papež a císař Zikmund Lucemburský – křížové výpravy proti husitům – celkem 1420 – 1433</a:t>
            </a:r>
            <a:r>
              <a:rPr lang="cs-CZ" sz="2800" dirty="0" smtClean="0"/>
              <a:t> (celkem 5 výprav)</a:t>
            </a:r>
          </a:p>
          <a:p>
            <a:pPr>
              <a:buNone/>
            </a:pPr>
            <a:r>
              <a:rPr lang="cs-CZ" sz="2800" dirty="0" smtClean="0"/>
              <a:t>	</a:t>
            </a:r>
            <a:r>
              <a:rPr lang="cs-CZ" sz="2800" b="1" dirty="0" smtClean="0"/>
              <a:t>husité vždy vítězí, vozové hradby, pěší vojska proti těžkopádným obrněným rytířům</a:t>
            </a:r>
          </a:p>
          <a:p>
            <a:pPr>
              <a:buNone/>
            </a:pPr>
            <a:endParaRPr lang="cs-CZ" sz="2800" b="1" dirty="0" smtClean="0"/>
          </a:p>
          <a:p>
            <a:pPr>
              <a:buNone/>
            </a:pPr>
            <a:endParaRPr lang="cs-CZ" sz="2800" b="1" dirty="0" smtClean="0"/>
          </a:p>
          <a:p>
            <a:endParaRPr lang="cs-CZ" sz="2800" dirty="0" smtClean="0"/>
          </a:p>
          <a:p>
            <a:endParaRPr lang="cs-CZ" sz="2800" dirty="0" smtClean="0"/>
          </a:p>
          <a:p>
            <a:endParaRPr lang="cs-CZ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Zástupný symbol pro obsah 2"/>
          <p:cNvSpPr>
            <a:spLocks noGrp="1"/>
          </p:cNvSpPr>
          <p:nvPr>
            <p:ph idx="1"/>
          </p:nvPr>
        </p:nvSpPr>
        <p:spPr>
          <a:xfrm>
            <a:off x="179388" y="549275"/>
            <a:ext cx="8507412" cy="5576888"/>
          </a:xfrm>
        </p:spPr>
        <p:txBody>
          <a:bodyPr/>
          <a:lstStyle/>
          <a:p>
            <a:r>
              <a:rPr lang="cs-CZ" sz="2800" i="1" smtClean="0"/>
              <a:t>16. 8. 1419 Václav IV. zemřel na Novém Hradě u Kunratic Druhá Václavova manželka Žofie nechala pohřbít jeho pozůstatky v klášteře na Zbraslavi</a:t>
            </a:r>
          </a:p>
          <a:p>
            <a:r>
              <a:rPr lang="cs-CZ" sz="2800" i="1" smtClean="0"/>
              <a:t>klášter byl však za husitských válek (10. srpna 1420) husity pod vedením plzeňského kněze Václava Korandy vypleněn a královo tělo dokonce vytaženo z hrobu</a:t>
            </a:r>
          </a:p>
          <a:p>
            <a:r>
              <a:rPr lang="cs-CZ" sz="2800" i="1" smtClean="0"/>
              <a:t>teprve v roce 1424 byl Václav slavnostně uložen v hrobce českých králů pod svatovítským chrámem po boku Karla IV.</a:t>
            </a:r>
          </a:p>
          <a:p>
            <a:endParaRPr lang="cs-CZ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 descr="http://www.zamky-hrady.cz/3/img/tabor_l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0" y="2060575"/>
            <a:ext cx="476250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bdélník 8"/>
          <p:cNvSpPr/>
          <p:nvPr/>
        </p:nvSpPr>
        <p:spPr>
          <a:xfrm>
            <a:off x="2484438" y="5805488"/>
            <a:ext cx="3698875" cy="338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1600" dirty="0">
                <a:latin typeface="+mn-lt"/>
              </a:rPr>
              <a:t>http://www.</a:t>
            </a:r>
            <a:r>
              <a:rPr lang="cs-CZ" sz="1600" dirty="0" err="1">
                <a:latin typeface="+mn-lt"/>
              </a:rPr>
              <a:t>zamky</a:t>
            </a:r>
            <a:r>
              <a:rPr lang="cs-CZ" sz="1600" dirty="0">
                <a:latin typeface="+mn-lt"/>
              </a:rPr>
              <a:t>-hrady.</a:t>
            </a:r>
            <a:r>
              <a:rPr lang="cs-CZ" sz="1600" dirty="0" err="1">
                <a:latin typeface="+mn-lt"/>
              </a:rPr>
              <a:t>cz</a:t>
            </a:r>
            <a:r>
              <a:rPr lang="cs-CZ" sz="1600" dirty="0">
                <a:latin typeface="+mn-lt"/>
              </a:rPr>
              <a:t>/3/</a:t>
            </a:r>
            <a:r>
              <a:rPr lang="cs-CZ" sz="1600" dirty="0" err="1">
                <a:latin typeface="+mn-lt"/>
              </a:rPr>
              <a:t>tabor.htm</a:t>
            </a:r>
            <a:endParaRPr lang="cs-CZ" sz="1600" dirty="0">
              <a:latin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27088" y="428625"/>
            <a:ext cx="7642225" cy="5726113"/>
          </a:xfrm>
          <a:noFill/>
        </p:spPr>
      </p:pic>
      <p:sp>
        <p:nvSpPr>
          <p:cNvPr id="4" name="Obdélník 3"/>
          <p:cNvSpPr/>
          <p:nvPr/>
        </p:nvSpPr>
        <p:spPr>
          <a:xfrm>
            <a:off x="2555875" y="6308725"/>
            <a:ext cx="4086225" cy="3397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cs-CZ" sz="1600" dirty="0">
                <a:latin typeface="+mn-lt"/>
              </a:rPr>
              <a:t>http://www.</a:t>
            </a:r>
            <a:r>
              <a:rPr lang="cs-CZ" sz="1600" dirty="0" err="1">
                <a:latin typeface="+mn-lt"/>
              </a:rPr>
              <a:t>kemporion.cz</a:t>
            </a:r>
            <a:r>
              <a:rPr lang="cs-CZ" sz="1600" dirty="0">
                <a:latin typeface="+mn-lt"/>
              </a:rPr>
              <a:t>/kemp-a-</a:t>
            </a:r>
            <a:r>
              <a:rPr lang="cs-CZ" sz="1600" dirty="0" err="1">
                <a:latin typeface="+mn-lt"/>
              </a:rPr>
              <a:t>okoli.html</a:t>
            </a:r>
            <a:endParaRPr lang="cs-CZ" sz="1600" dirty="0">
              <a:latin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/>
          <p:cNvSpPr>
            <a:spLocks noGrp="1"/>
          </p:cNvSpPr>
          <p:nvPr>
            <p:ph type="title"/>
          </p:nvPr>
        </p:nvSpPr>
        <p:spPr>
          <a:xfrm>
            <a:off x="395288" y="274638"/>
            <a:ext cx="8497887" cy="4175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cs-CZ" sz="1600" b="1" smtClean="0"/>
              <a:t>Kartografie Praha: Středověk, dějepisné atlasy pro základní školy a víceletá gymnázia, str. 39</a:t>
            </a:r>
            <a:r>
              <a:rPr lang="cs-CZ" sz="1600" smtClean="0"/>
              <a:t/>
            </a:r>
            <a:br>
              <a:rPr lang="cs-CZ" sz="1600" smtClean="0"/>
            </a:br>
            <a:endParaRPr lang="cs-CZ" sz="1600" smtClean="0"/>
          </a:p>
        </p:txBody>
      </p:sp>
      <p:pic>
        <p:nvPicPr>
          <p:cNvPr id="12291" name="Zástupný symbol pro obsah 3" descr="husité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750" y="476250"/>
            <a:ext cx="8064500" cy="617537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1"/>
          <p:cNvSpPr>
            <a:spLocks noGrp="1"/>
          </p:cNvSpPr>
          <p:nvPr>
            <p:ph type="title"/>
          </p:nvPr>
        </p:nvSpPr>
        <p:spPr>
          <a:xfrm>
            <a:off x="684213" y="274638"/>
            <a:ext cx="8002587" cy="633412"/>
          </a:xfrm>
        </p:spPr>
        <p:txBody>
          <a:bodyPr>
            <a:normAutofit fontScale="90000"/>
          </a:bodyPr>
          <a:lstStyle/>
          <a:p>
            <a:pPr algn="l"/>
            <a:r>
              <a:rPr lang="cs-CZ" sz="2800" dirty="0" smtClean="0"/>
              <a:t>Vítkov, Žižkov - 1. křížová výprava 1420, vedl sám Zikmund</a:t>
            </a:r>
            <a:br>
              <a:rPr lang="cs-CZ" sz="2800" dirty="0" smtClean="0"/>
            </a:br>
            <a:endParaRPr lang="cs-CZ" sz="2800" dirty="0" smtClean="0"/>
          </a:p>
        </p:txBody>
      </p:sp>
      <p:pic>
        <p:nvPicPr>
          <p:cNvPr id="17411" name="Picture 7" descr="Soubor:Praha Vitko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412875"/>
            <a:ext cx="7620000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0" y="6381750"/>
            <a:ext cx="9144000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cs-CZ" sz="1600" dirty="0">
                <a:latin typeface="+mn-lt"/>
              </a:rPr>
              <a:t>http://cs.wikipedia.org/wiki/N%C3%A1rodn%C3%AD_pam%C3%A1tn%C3%ADk_na_V%C3%ADtkov%C4%9B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260648"/>
            <a:ext cx="8435280" cy="5865515"/>
          </a:xfrm>
        </p:spPr>
        <p:txBody>
          <a:bodyPr/>
          <a:lstStyle/>
          <a:p>
            <a:r>
              <a:rPr lang="cs-CZ" sz="2800" dirty="0" smtClean="0"/>
              <a:t>strategické místo vrch Vítkov – tudy se husité zásobili potravinami</a:t>
            </a:r>
            <a:endParaRPr lang="cs-CZ" sz="2800" b="1" dirty="0" smtClean="0">
              <a:solidFill>
                <a:srgbClr val="FFC000"/>
              </a:solidFill>
            </a:endParaRPr>
          </a:p>
          <a:p>
            <a:r>
              <a:rPr lang="cs-CZ" sz="2800" dirty="0" smtClean="0"/>
              <a:t>Žižka se opevnil na vrchu Vítkově a odrážel útoky  křižáků</a:t>
            </a:r>
          </a:p>
          <a:p>
            <a:r>
              <a:rPr lang="cs-CZ" sz="2800" dirty="0" smtClean="0"/>
              <a:t>křižáci byli zároveň napadeni z boku</a:t>
            </a:r>
          </a:p>
          <a:p>
            <a:r>
              <a:rPr lang="cs-CZ" sz="2800" dirty="0" smtClean="0"/>
              <a:t>Zikmund pochopil, že se mu nepodaří Prahu rychle dobý</a:t>
            </a:r>
            <a:r>
              <a:rPr lang="cs-CZ" dirty="0" smtClean="0"/>
              <a:t>t</a:t>
            </a:r>
          </a:p>
          <a:p>
            <a:r>
              <a:rPr lang="cs-CZ" sz="2800" dirty="0" smtClean="0"/>
              <a:t>Zikmund </a:t>
            </a:r>
            <a:r>
              <a:rPr lang="cs-CZ" sz="2800" dirty="0" smtClean="0"/>
              <a:t>se přesto nechal korunovat českým králem – nehodlal se vzdát českého království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260350"/>
            <a:ext cx="4500563" cy="6300788"/>
          </a:xfrm>
          <a:noFill/>
        </p:spPr>
      </p:pic>
      <p:sp>
        <p:nvSpPr>
          <p:cNvPr id="19459" name="Zástupný symbol pro obsah 5"/>
          <p:cNvSpPr>
            <a:spLocks noGrp="1"/>
          </p:cNvSpPr>
          <p:nvPr>
            <p:ph sz="quarter" idx="2"/>
          </p:nvPr>
        </p:nvSpPr>
        <p:spPr>
          <a:xfrm>
            <a:off x="4933950" y="500063"/>
            <a:ext cx="3749675" cy="5519737"/>
          </a:xfrm>
        </p:spPr>
        <p:txBody>
          <a:bodyPr/>
          <a:lstStyle/>
          <a:p>
            <a:pPr eaLnBrk="1" hangingPunct="1"/>
            <a:r>
              <a:rPr lang="cs-CZ" i="1" smtClean="0"/>
              <a:t>1) halapartna,2) kopí, </a:t>
            </a:r>
          </a:p>
          <a:p>
            <a:pPr eaLnBrk="1" hangingPunct="1"/>
            <a:r>
              <a:rPr lang="cs-CZ" i="1" smtClean="0"/>
              <a:t>3) sudlice,4) sekyra,</a:t>
            </a:r>
          </a:p>
          <a:p>
            <a:pPr eaLnBrk="1" hangingPunct="1"/>
            <a:r>
              <a:rPr lang="cs-CZ" i="1" smtClean="0"/>
              <a:t> 5) sudlice, 6) šídlo,</a:t>
            </a:r>
            <a:br>
              <a:rPr lang="cs-CZ" i="1" smtClean="0"/>
            </a:br>
            <a:r>
              <a:rPr lang="cs-CZ" i="1" smtClean="0"/>
              <a:t>7) meč, 8) cep, </a:t>
            </a:r>
          </a:p>
          <a:p>
            <a:pPr eaLnBrk="1" hangingPunct="1"/>
            <a:r>
              <a:rPr lang="cs-CZ" i="1" smtClean="0"/>
              <a:t>9) kropáč, 10) řemdih, 11) sudlice ušatá</a:t>
            </a:r>
            <a:endParaRPr lang="cs-CZ" smtClean="0"/>
          </a:p>
        </p:txBody>
      </p:sp>
      <p:sp>
        <p:nvSpPr>
          <p:cNvPr id="6" name="Obdélník 5"/>
          <p:cNvSpPr/>
          <p:nvPr/>
        </p:nvSpPr>
        <p:spPr>
          <a:xfrm>
            <a:off x="4932363" y="5876925"/>
            <a:ext cx="3413125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1600" dirty="0">
                <a:latin typeface="+mn-lt"/>
              </a:rPr>
              <a:t>http://www.</a:t>
            </a:r>
            <a:r>
              <a:rPr lang="cs-CZ" sz="1600" dirty="0" err="1">
                <a:latin typeface="+mn-lt"/>
              </a:rPr>
              <a:t>husitstvi.cz</a:t>
            </a:r>
            <a:r>
              <a:rPr lang="cs-CZ" sz="1600" dirty="0">
                <a:latin typeface="+mn-lt"/>
              </a:rPr>
              <a:t>/vyzbroj1.php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5576" y="692696"/>
            <a:ext cx="7524750" cy="5643562"/>
          </a:xfrm>
          <a:noFill/>
        </p:spPr>
      </p:pic>
      <p:sp>
        <p:nvSpPr>
          <p:cNvPr id="4" name="Obdélník 3"/>
          <p:cNvSpPr/>
          <p:nvPr/>
        </p:nvSpPr>
        <p:spPr>
          <a:xfrm>
            <a:off x="611560" y="6309320"/>
            <a:ext cx="7991475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cs-CZ" sz="1600" dirty="0">
                <a:latin typeface="+mn-lt"/>
              </a:rPr>
              <a:t>http://cs.wikipedia.org/wiki/Husitsk%C3%BD_bojov%C3%BD_v%C5%AFz</a:t>
            </a:r>
          </a:p>
        </p:txBody>
      </p:sp>
      <p:sp>
        <p:nvSpPr>
          <p:cNvPr id="5" name="Obdélník 4"/>
          <p:cNvSpPr/>
          <p:nvPr/>
        </p:nvSpPr>
        <p:spPr>
          <a:xfrm>
            <a:off x="755576" y="188640"/>
            <a:ext cx="7560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dirty="0" smtClean="0"/>
              <a:t>Vozová hradba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88640"/>
            <a:ext cx="8507288" cy="5937523"/>
          </a:xfrm>
        </p:spPr>
        <p:txBody>
          <a:bodyPr/>
          <a:lstStyle/>
          <a:p>
            <a:pPr>
              <a:buNone/>
            </a:pPr>
            <a:r>
              <a:rPr lang="cs-CZ" b="1" dirty="0" smtClean="0"/>
              <a:t>Program husitů = tzv. čtyři pražské artikuly</a:t>
            </a:r>
          </a:p>
          <a:p>
            <a:r>
              <a:rPr lang="cs-CZ" sz="2800" b="1" dirty="0" smtClean="0"/>
              <a:t>svoboda kázání</a:t>
            </a:r>
          </a:p>
          <a:p>
            <a:r>
              <a:rPr lang="cs-CZ" sz="2800" b="1" dirty="0" smtClean="0"/>
              <a:t>přijímání svátosti podobojí</a:t>
            </a:r>
          </a:p>
          <a:p>
            <a:r>
              <a:rPr lang="cs-CZ" sz="2800" b="1" dirty="0" smtClean="0"/>
              <a:t>odnětí majetku a světské moci církvi</a:t>
            </a:r>
          </a:p>
          <a:p>
            <a:r>
              <a:rPr lang="cs-CZ" sz="2800" b="1" dirty="0" smtClean="0"/>
              <a:t>spravedlivé potrestání těžkého hříchu bez ohledu na postavení </a:t>
            </a:r>
            <a:r>
              <a:rPr lang="cs-CZ" sz="2800" b="1" dirty="0" smtClean="0"/>
              <a:t>člověka</a:t>
            </a:r>
          </a:p>
          <a:p>
            <a:endParaRPr lang="cs-CZ" sz="2800" b="1" dirty="0" smtClean="0"/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</p:spPr>
        <p:txBody>
          <a:bodyPr/>
          <a:lstStyle/>
          <a:p>
            <a:pPr>
              <a:buNone/>
            </a:pPr>
            <a:r>
              <a:rPr lang="cs-CZ" b="1" dirty="0" smtClean="0"/>
              <a:t>Boj s panskou jednotou</a:t>
            </a:r>
          </a:p>
          <a:p>
            <a:r>
              <a:rPr lang="cs-CZ" sz="2800" b="1" dirty="0" smtClean="0"/>
              <a:t>bitva u Lipan </a:t>
            </a:r>
            <a:r>
              <a:rPr lang="cs-CZ" sz="2800" b="1" dirty="0" smtClean="0"/>
              <a:t>1434 </a:t>
            </a:r>
            <a:r>
              <a:rPr lang="cs-CZ" sz="2800" b="1" dirty="0" smtClean="0"/>
              <a:t>– mezi radikálními hu</a:t>
            </a:r>
            <a:r>
              <a:rPr lang="cs-CZ" sz="2800" dirty="0" smtClean="0"/>
              <a:t>sity (chtěli dále bojovat) </a:t>
            </a:r>
            <a:r>
              <a:rPr lang="cs-CZ" sz="2800" b="1" dirty="0" smtClean="0"/>
              <a:t>a panskou jednotou </a:t>
            </a:r>
            <a:r>
              <a:rPr lang="cs-CZ" sz="2800" dirty="0" smtClean="0"/>
              <a:t>(umírnění husité a katolíci)</a:t>
            </a:r>
          </a:p>
          <a:p>
            <a:r>
              <a:rPr lang="cs-CZ" sz="2800" dirty="0" smtClean="0"/>
              <a:t>prohra radikálních husitů, smrt Prokopa Holého</a:t>
            </a:r>
          </a:p>
          <a:p>
            <a:r>
              <a:rPr lang="cs-CZ" sz="2800" dirty="0" smtClean="0"/>
              <a:t>jednání s koncilem v Basileji </a:t>
            </a:r>
          </a:p>
          <a:p>
            <a:pPr>
              <a:buNone/>
            </a:pPr>
            <a:r>
              <a:rPr lang="cs-CZ" sz="2800" dirty="0" smtClean="0"/>
              <a:t>	</a:t>
            </a:r>
            <a:r>
              <a:rPr lang="cs-CZ" sz="2800" b="1" dirty="0" smtClean="0"/>
              <a:t>1436</a:t>
            </a:r>
            <a:r>
              <a:rPr lang="cs-CZ" sz="2800" dirty="0" smtClean="0"/>
              <a:t> </a:t>
            </a:r>
            <a:r>
              <a:rPr lang="cs-CZ" sz="2800" b="1" dirty="0" smtClean="0"/>
              <a:t>basilejská </a:t>
            </a:r>
            <a:r>
              <a:rPr lang="cs-CZ" sz="2800" b="1" dirty="0" smtClean="0"/>
              <a:t>kompaktáta – povoleno přijímání pod obojí - konec husitských válek, Zikmund korunován na českého krále, 1437 umírá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188" y="1052513"/>
            <a:ext cx="3767137" cy="5184775"/>
          </a:xfrm>
          <a:noFill/>
        </p:spPr>
      </p:pic>
      <p:pic>
        <p:nvPicPr>
          <p:cNvPr id="29699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508625" y="981075"/>
            <a:ext cx="2889250" cy="5175250"/>
          </a:xfrm>
          <a:noFill/>
        </p:spPr>
      </p:pic>
      <p:sp>
        <p:nvSpPr>
          <p:cNvPr id="5" name="Obdélník 4"/>
          <p:cNvSpPr/>
          <p:nvPr/>
        </p:nvSpPr>
        <p:spPr>
          <a:xfrm>
            <a:off x="4572000" y="6165850"/>
            <a:ext cx="457200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cs-CZ" sz="1600" dirty="0">
                <a:latin typeface="+mn-lt"/>
              </a:rPr>
              <a:t>http://cs.wikipedia.org/wiki/Zikmund_Lucembursk%C3%BD</a:t>
            </a:r>
          </a:p>
        </p:txBody>
      </p:sp>
      <p:sp>
        <p:nvSpPr>
          <p:cNvPr id="6" name="Obdélník 5"/>
          <p:cNvSpPr/>
          <p:nvPr/>
        </p:nvSpPr>
        <p:spPr>
          <a:xfrm>
            <a:off x="250825" y="115888"/>
            <a:ext cx="8569325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cs-CZ" sz="2800" dirty="0">
                <a:latin typeface="+mn-lt"/>
              </a:rPr>
              <a:t>Zikmund Lucemburský (14. února 1368 Norimberk – 9. prosince 1437 Znojmo)</a:t>
            </a:r>
          </a:p>
        </p:txBody>
      </p:sp>
      <p:sp>
        <p:nvSpPr>
          <p:cNvPr id="7" name="Obdélník 6"/>
          <p:cNvSpPr/>
          <p:nvPr/>
        </p:nvSpPr>
        <p:spPr>
          <a:xfrm>
            <a:off x="107950" y="6237288"/>
            <a:ext cx="435610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cs-CZ" sz="1600" dirty="0">
                <a:latin typeface="+mn-lt"/>
              </a:rPr>
              <a:t>http://www.</a:t>
            </a:r>
            <a:r>
              <a:rPr lang="cs-CZ" sz="1600" dirty="0" err="1">
                <a:latin typeface="+mn-lt"/>
              </a:rPr>
              <a:t>cojeco.cz</a:t>
            </a:r>
            <a:r>
              <a:rPr lang="cs-CZ" sz="1600" dirty="0">
                <a:latin typeface="+mn-lt"/>
              </a:rPr>
              <a:t>/index.</a:t>
            </a:r>
            <a:r>
              <a:rPr lang="cs-CZ" sz="1600" dirty="0" err="1">
                <a:latin typeface="+mn-lt"/>
              </a:rPr>
              <a:t>php</a:t>
            </a:r>
            <a:r>
              <a:rPr lang="cs-CZ" sz="1600" dirty="0">
                <a:latin typeface="+mn-lt"/>
              </a:rPr>
              <a:t>?detail=1&amp;id_</a:t>
            </a:r>
            <a:r>
              <a:rPr lang="cs-CZ" sz="1600" dirty="0" err="1">
                <a:latin typeface="+mn-lt"/>
              </a:rPr>
              <a:t>desc</a:t>
            </a:r>
            <a:r>
              <a:rPr lang="cs-CZ" sz="1600" dirty="0">
                <a:latin typeface="+mn-lt"/>
              </a:rPr>
              <a:t>=108653&amp;s_</a:t>
            </a:r>
            <a:r>
              <a:rPr lang="cs-CZ" sz="1600" dirty="0" err="1">
                <a:latin typeface="+mn-lt"/>
              </a:rPr>
              <a:t>lang</a:t>
            </a:r>
            <a:r>
              <a:rPr lang="cs-CZ" sz="1600" dirty="0">
                <a:latin typeface="+mn-lt"/>
              </a:rPr>
              <a:t>=2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88640"/>
            <a:ext cx="8507288" cy="5937523"/>
          </a:xfrm>
        </p:spPr>
        <p:txBody>
          <a:bodyPr/>
          <a:lstStyle/>
          <a:p>
            <a:pPr>
              <a:buNone/>
            </a:pPr>
            <a:r>
              <a:rPr lang="cs-CZ" b="1" dirty="0" smtClean="0"/>
              <a:t>Důsledky husitských válek</a:t>
            </a:r>
            <a:endParaRPr lang="cs-CZ" sz="2800" b="1" dirty="0" smtClean="0"/>
          </a:p>
          <a:p>
            <a:r>
              <a:rPr lang="cs-CZ" sz="2800" b="1" dirty="0" smtClean="0"/>
              <a:t>upevnění moci stavů – zemské sněmy</a:t>
            </a:r>
          </a:p>
          <a:p>
            <a:pPr>
              <a:buNone/>
            </a:pPr>
            <a:r>
              <a:rPr lang="cs-CZ" sz="2800" b="1" dirty="0" smtClean="0"/>
              <a:t>panský stav  - vysoká šlechta</a:t>
            </a:r>
          </a:p>
          <a:p>
            <a:pPr>
              <a:buNone/>
            </a:pPr>
            <a:r>
              <a:rPr lang="cs-CZ" sz="2800" b="1" dirty="0" smtClean="0"/>
              <a:t>rytířský stav - nižší šlechta (rytíři, zemané)</a:t>
            </a:r>
          </a:p>
          <a:p>
            <a:pPr>
              <a:buNone/>
            </a:pPr>
            <a:r>
              <a:rPr lang="cs-CZ" sz="2800" b="1" dirty="0" smtClean="0"/>
              <a:t>městský stav (královská města)</a:t>
            </a:r>
          </a:p>
          <a:p>
            <a:pPr>
              <a:buNone/>
            </a:pPr>
            <a:endParaRPr lang="cs-CZ" sz="2800" b="1" dirty="0" smtClean="0"/>
          </a:p>
          <a:p>
            <a:r>
              <a:rPr lang="cs-CZ" sz="2800" b="1" dirty="0" smtClean="0"/>
              <a:t>církev ztrácí část majetku a moci</a:t>
            </a:r>
          </a:p>
          <a:p>
            <a:pPr>
              <a:buNone/>
            </a:pPr>
            <a:r>
              <a:rPr lang="cs-CZ" sz="2800" b="1" dirty="0" smtClean="0"/>
              <a:t>	zničení klášterů </a:t>
            </a:r>
            <a:r>
              <a:rPr lang="cs-CZ" sz="2800" b="1" smtClean="0"/>
              <a:t>a kostelů</a:t>
            </a:r>
          </a:p>
          <a:p>
            <a:pPr>
              <a:buNone/>
            </a:pPr>
            <a:endParaRPr lang="cs-CZ" sz="2800" b="1" dirty="0" smtClean="0"/>
          </a:p>
          <a:p>
            <a:r>
              <a:rPr lang="cs-CZ" sz="2800" b="1" dirty="0" smtClean="0"/>
              <a:t>úpadek hospodářství a vzdělanosti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467</Words>
  <Application>Microsoft Office PowerPoint</Application>
  <PresentationFormat>Předvádění na obrazovce (4:3)</PresentationFormat>
  <Paragraphs>68</Paragraphs>
  <Slides>18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19" baseType="lpstr">
      <vt:lpstr>Motiv sady Office</vt:lpstr>
      <vt:lpstr>Jan Hus, husitství</vt:lpstr>
      <vt:lpstr>Snímek 2</vt:lpstr>
      <vt:lpstr>kaple Betlémská </vt:lpstr>
      <vt:lpstr>Kozí Hrádek (Táborsko)  http://www.jiznicechy.org/cz/index.php?path=hrad/kozihrad.htm  </vt:lpstr>
      <vt:lpstr>Kostnice / Konstanz  na březích Bodamského jezera</vt:lpstr>
      <vt:lpstr>Snímek 6</vt:lpstr>
      <vt:lpstr>Snímek 7</vt:lpstr>
      <vt:lpstr>Snímek 8</vt:lpstr>
      <vt:lpstr>Snímek 9</vt:lpstr>
      <vt:lpstr>Kartografie Praha: Středověk, dějepisné atlasy pro základní školy a víceletá gymnázia, str. 39 </vt:lpstr>
      <vt:lpstr>Vítkov, Žižkov - 1. křížová výprava 1420, vedl sám Zikmund </vt:lpstr>
      <vt:lpstr>Snímek 12</vt:lpstr>
      <vt:lpstr>Snímek 13</vt:lpstr>
      <vt:lpstr>Snímek 14</vt:lpstr>
      <vt:lpstr>Snímek 15</vt:lpstr>
      <vt:lpstr>Snímek 16</vt:lpstr>
      <vt:lpstr>Snímek 17</vt:lpstr>
      <vt:lpstr>Snímek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Jan Hus, husitství</dc:title>
  <dc:creator>Boss</dc:creator>
  <cp:lastModifiedBy>Uživatel systému Windows</cp:lastModifiedBy>
  <cp:revision>24</cp:revision>
  <dcterms:created xsi:type="dcterms:W3CDTF">2019-05-01T13:48:13Z</dcterms:created>
  <dcterms:modified xsi:type="dcterms:W3CDTF">2019-05-04T12:26:35Z</dcterms:modified>
</cp:coreProperties>
</file>